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4" r:id="rId2"/>
    <p:sldId id="260" r:id="rId3"/>
    <p:sldId id="295" r:id="rId4"/>
    <p:sldId id="296" r:id="rId5"/>
    <p:sldId id="297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9965" autoAdjust="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BB47B-3A7F-4882-AEB6-F8286B97FB7D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466A1C-96BA-4251-9CC5-05B20D1A0AC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0248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466A1C-96BA-4251-9CC5-05B20D1A0AC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6309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6D0719-343C-3A6A-F7FD-B29DD8574B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AE8CA4B-E8E6-4CC1-4810-6FDC39C9F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47AD2C-696B-338A-AE26-6C5CF7DB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4027A49-D43E-24D1-40A7-71155CD0D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69B1C6-1373-0755-EE9B-FA3128AD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1166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70A91E-8F10-7476-6239-FD1401803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E3E00A9-9374-DE23-0061-AA87BF99F1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DD62C1-B25E-7053-C717-AEC958720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10ABA32-0BC9-DF42-3772-07F25A0CC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4DC4ECA-BFA3-47CF-B25A-9110DE1D6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952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7A01412-E3B0-888E-FF8A-CFD2284F1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998AA5-38E5-7D3F-C7FC-79FB54347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D847DC-7633-1999-9072-5024E9321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942B7B-26BA-FAC9-04BF-887331C1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C0D345E-B1B2-94C7-9C42-28F4061B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9ED438-2E32-D42C-7513-5576928D5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107E924-3490-6E2C-F995-4EC4B6FAE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790295-9BA1-C440-3886-00395BC0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6BE9D8-C347-10DE-18A3-8C1137DF0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3D9150-ECAB-F00D-289D-23AFCB9CB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2768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526020-A513-4CD6-364C-BEAD37E20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01BAA3-4E1B-45C0-1546-C4DB73682A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EA90E8-4831-4F72-6E99-586588E8C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5B9B72A-CACD-3F5E-FC0D-80AF91AA9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26D7115-59C5-19D6-97A5-F9FE52D8F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44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CA02E8-EF24-0D29-0040-8CE5CD5EB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3753224-E55D-C93C-FB16-17DC660977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B660D8D-531F-E923-713D-CCE15D1F1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F11BD15-D840-F1AB-AA5C-C2373899A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014833E-D5FE-3940-68AF-5FEDB46E5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7D9E0B0-4D15-9CF0-CD1A-43AD0CE1E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050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A2077F-6074-8F74-CB52-34B245569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19DF446-54D3-B30A-A2CD-B79DA38161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D97A921-370E-08D7-FA4D-BB849C783E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944A292-F9E4-8F06-AA72-14B71B9D74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7186553-78A6-0B2F-DC49-4D3633F6B3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6F28742-8B4C-29B7-2E57-BA562CDDD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2136DBA-55DE-2449-04BB-451EA4A4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5F86303-1060-8AF2-0240-64E511265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3984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57598D-5C47-98E7-4029-5C3445670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737DADD-D630-3D3D-8D3B-97EF50977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4FFC8F1-BF7E-7525-C534-95C796E5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EFB4DE9-1E82-3A4E-0C97-3A4F8A506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881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8B5D00C-238A-E643-04B4-DBE748D2D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ACD809E-1DEB-BD4D-3040-722B32F57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64EC098-CEEF-9B25-A2B3-6318BEA9D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802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0DD41-A3C5-CBCD-62F2-31900D98B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BE3828-3DD7-742A-10E2-D1E4043D8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AAE7266-33FA-F887-AF01-45E817880F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1880D6A-D27A-F45C-A3B8-4467DA714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FD98AC-404D-2280-4D41-7F639A70A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48112FE-2A07-4DC5-3998-2004E6D07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9699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F3120-B014-8D35-CCB1-15A50CC2E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FDB3D3A-B699-6371-1064-9B83C42AC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A8315ED-71DE-E401-4A70-FBDB2F204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E675976-548D-3170-33C7-120CCFB08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6E347AE-CBAF-A4AF-4C38-301FB4D9A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C0E429-39D1-8B16-64A6-55D773C60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526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FD01B95-CF1A-6893-59C4-468F123EF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E0C0828-AD62-0A82-D585-A8C843C76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C284A1-8B5D-03E4-8A50-D57DB0422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9E482-3A82-4BFB-AD38-E762BFC2A15C}" type="datetimeFigureOut">
              <a:rPr lang="nl-NL" smtClean="0"/>
              <a:t>28-10-2023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D9C4E90-825E-A4BB-10B3-CB2D9AC59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E1C66F9-154C-9E5E-B1AB-ADADC5E81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409F1-0FD1-42CE-8AF1-D2E793C034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444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nzv-limburg.nl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nzv-limburg.nl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nzv-limburg.nl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nzv-limburg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knzv-limburg.nl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hlinkClick r:id="rId2"/>
            <a:extLst>
              <a:ext uri="{FF2B5EF4-FFF2-40B4-BE49-F238E27FC236}">
                <a16:creationId xmlns:a16="http://schemas.microsoft.com/office/drawing/2014/main" id="{C2192B8B-CA12-0229-E975-34B4155B2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85" y="156283"/>
            <a:ext cx="3084653" cy="490831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C422D22A-D72D-6E3D-4EE5-0F01BB2D1AF6}"/>
              </a:ext>
            </a:extLst>
          </p:cNvPr>
          <p:cNvSpPr txBox="1"/>
          <p:nvPr/>
        </p:nvSpPr>
        <p:spPr>
          <a:xfrm>
            <a:off x="999067" y="156283"/>
            <a:ext cx="10989733" cy="2491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6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nl-NL" sz="36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Prognose 2023 KNZV-Limburg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u="none" strike="noStrike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u="none" strike="noStrike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u="none" strike="noStrike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2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nl-NL" sz="28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Inkomsten</a:t>
            </a:r>
            <a:r>
              <a:rPr lang="nl-NL" sz="2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nl-NL" sz="28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Uitgaven</a:t>
            </a:r>
            <a:r>
              <a:rPr lang="nl-NL" sz="2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nl-NL" sz="2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644BC043-89CD-429D-CB68-242C69770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894926"/>
              </p:ext>
            </p:extLst>
          </p:nvPr>
        </p:nvGraphicFramePr>
        <p:xfrm>
          <a:off x="527901" y="2378783"/>
          <a:ext cx="10989732" cy="3428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5695">
                  <a:extLst>
                    <a:ext uri="{9D8B030D-6E8A-4147-A177-3AD203B41FA5}">
                      <a16:colId xmlns:a16="http://schemas.microsoft.com/office/drawing/2014/main" val="3043165632"/>
                    </a:ext>
                  </a:extLst>
                </a:gridCol>
                <a:gridCol w="1244338">
                  <a:extLst>
                    <a:ext uri="{9D8B030D-6E8A-4147-A177-3AD203B41FA5}">
                      <a16:colId xmlns:a16="http://schemas.microsoft.com/office/drawing/2014/main" val="2605250095"/>
                    </a:ext>
                  </a:extLst>
                </a:gridCol>
                <a:gridCol w="3356425">
                  <a:extLst>
                    <a:ext uri="{9D8B030D-6E8A-4147-A177-3AD203B41FA5}">
                      <a16:colId xmlns:a16="http://schemas.microsoft.com/office/drawing/2014/main" val="3222279719"/>
                    </a:ext>
                  </a:extLst>
                </a:gridCol>
                <a:gridCol w="1713274">
                  <a:extLst>
                    <a:ext uri="{9D8B030D-6E8A-4147-A177-3AD203B41FA5}">
                      <a16:colId xmlns:a16="http://schemas.microsoft.com/office/drawing/2014/main" val="682302463"/>
                    </a:ext>
                  </a:extLst>
                </a:gridCol>
              </a:tblGrid>
              <a:tr h="1067994">
                <a:tc>
                  <a:txBody>
                    <a:bodyPr/>
                    <a:lstStyle/>
                    <a:p>
                      <a:pPr algn="ctr"/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nl-NL" sz="24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692204"/>
                  </a:ext>
                </a:extLst>
              </a:tr>
              <a:tr h="17668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Kosten vereniging KNZV – Limburg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Stimulering kooractiviteiten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Kosten bestuur vereniging KNZV-Limburg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	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23.321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2.000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3.394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Contributies leden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1.112 x </a:t>
                      </a: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</a:t>
                      </a: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Negatief saldo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25.344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3.371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871419"/>
                  </a:ext>
                </a:extLst>
              </a:tr>
              <a:tr h="593330">
                <a:tc>
                  <a:txBody>
                    <a:bodyPr/>
                    <a:lstStyle/>
                    <a:p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>
                          <a:latin typeface="Aptos" panose="020B0004020202020204" pitchFamily="34" charset="0"/>
                        </a:rPr>
                        <a:t>28.715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latin typeface="Aptos" panose="020B0004020202020204" pitchFamily="34" charset="0"/>
                        </a:rPr>
                        <a:t>28.715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808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93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hlinkClick r:id="rId2"/>
            <a:extLst>
              <a:ext uri="{FF2B5EF4-FFF2-40B4-BE49-F238E27FC236}">
                <a16:creationId xmlns:a16="http://schemas.microsoft.com/office/drawing/2014/main" id="{C2192B8B-CA12-0229-E975-34B4155B2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85" y="156283"/>
            <a:ext cx="3084653" cy="490831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7FEF0E85-E03A-55B4-C110-A483622A65D0}"/>
              </a:ext>
            </a:extLst>
          </p:cNvPr>
          <p:cNvSpPr txBox="1"/>
          <p:nvPr/>
        </p:nvSpPr>
        <p:spPr>
          <a:xfrm>
            <a:off x="2404533" y="156283"/>
            <a:ext cx="10219267" cy="555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3420745" algn="r"/>
                <a:tab pos="3690620" algn="l"/>
              </a:tabLst>
            </a:pPr>
            <a:r>
              <a:rPr lang="nl-NL" sz="36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         </a:t>
            </a:r>
            <a:r>
              <a:rPr lang="nl-NL" sz="36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Ontwikkeling vermogen KNZV-Limburg</a:t>
            </a:r>
            <a:endParaRPr lang="nl-NL" sz="36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420745" algn="r"/>
                <a:tab pos="3690620" algn="l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420745" algn="r"/>
                <a:tab pos="3690620" algn="l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3420745" algn="r"/>
                <a:tab pos="3690620" algn="l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l-NL" sz="16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Banksaldi per 1 januari 2023			53.364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Bij: Prognose resultaat 2023	                                     ./.      3.371</a:t>
            </a:r>
          </a:p>
          <a:p>
            <a:pPr>
              <a:lnSpc>
                <a:spcPts val="800"/>
              </a:lnSpc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                                                                                       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                                                                                      49.993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endParaRPr lang="nl-NL" sz="24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Af: Begroting resultaat 2024		        ./.      4.815</a:t>
            </a:r>
          </a:p>
          <a:p>
            <a:pPr>
              <a:lnSpc>
                <a:spcPts val="800"/>
              </a:lnSpc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                                                                                         ______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Prognose banksaldi per 31 december 2024	   45.178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4860925" algn="r"/>
              </a:tabLst>
            </a:pPr>
            <a:r>
              <a:rPr lang="nl-NL" sz="24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                                                                                                        =======</a:t>
            </a:r>
          </a:p>
        </p:txBody>
      </p:sp>
    </p:spTree>
    <p:extLst>
      <p:ext uri="{BB962C8B-B14F-4D97-AF65-F5344CB8AC3E}">
        <p14:creationId xmlns:p14="http://schemas.microsoft.com/office/powerpoint/2010/main" val="2994979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hlinkClick r:id="rId2"/>
            <a:extLst>
              <a:ext uri="{FF2B5EF4-FFF2-40B4-BE49-F238E27FC236}">
                <a16:creationId xmlns:a16="http://schemas.microsoft.com/office/drawing/2014/main" id="{C2192B8B-CA12-0229-E975-34B4155B2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00" y="156284"/>
            <a:ext cx="2091472" cy="332796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DDB83724-BD6A-1C4C-88BF-1E5DBC10774B}"/>
              </a:ext>
            </a:extLst>
          </p:cNvPr>
          <p:cNvSpPr txBox="1"/>
          <p:nvPr/>
        </p:nvSpPr>
        <p:spPr>
          <a:xfrm>
            <a:off x="1337732" y="128003"/>
            <a:ext cx="10270067" cy="6453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nl-NL" sz="20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Toelichting op de Winst- en Verliesrekening prognose 2023 KNZV-Limburg</a:t>
            </a: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b="1" u="none" strike="noStrike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Kosten vereniging KNZV-Limburg</a:t>
            </a: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07073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Lidmaatschap KNZV-Limburg 2.112 x </a:t>
            </a: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€ 9	19.008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207073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Vergaderkosten (ALV)	2.700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Speldjes, oorkondes jubilarissen	410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Kosten Webmaster	658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Overige kosten	545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6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                                                              ______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23.321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=======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  <a:tabLst>
                <a:tab pos="5671185" algn="r"/>
              </a:tabLst>
            </a:pP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Stimuleringsregeling kooractiviteiten</a:t>
            </a:r>
            <a:endParaRPr lang="nl-NL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Inzet muziekambassadeurs	1.500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Voorlichting en advies	500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6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______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2.000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=======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Kosten bestuur vereniging KNZV-Limburg</a:t>
            </a:r>
            <a:endParaRPr lang="nl-NL" sz="20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Communicatie	712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Reiskosten	2.082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Overige	600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6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______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3.394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                                                                                    =======</a:t>
            </a:r>
            <a:endParaRPr lang="nl-NL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0237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hlinkClick r:id="rId3"/>
            <a:extLst>
              <a:ext uri="{FF2B5EF4-FFF2-40B4-BE49-F238E27FC236}">
                <a16:creationId xmlns:a16="http://schemas.microsoft.com/office/drawing/2014/main" id="{C2192B8B-CA12-0229-E975-34B4155B2C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85" y="156284"/>
            <a:ext cx="2335453" cy="371618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A8950A10-7E9A-4E1D-2685-00E72AA2DA43}"/>
              </a:ext>
            </a:extLst>
          </p:cNvPr>
          <p:cNvSpPr txBox="1"/>
          <p:nvPr/>
        </p:nvSpPr>
        <p:spPr>
          <a:xfrm>
            <a:off x="600173" y="75414"/>
            <a:ext cx="11484342" cy="5683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nl-NL" sz="36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Begroting 2024 KNZV-Limburg</a:t>
            </a:r>
            <a:endParaRPr lang="nl-NL" sz="36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                            		                           </a:t>
            </a:r>
            <a:r>
              <a:rPr lang="nl-NL" sz="32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Uitgaven</a:t>
            </a:r>
            <a:r>
              <a:rPr lang="nl-NL" sz="20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nl-NL" sz="32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Inkomsten</a:t>
            </a:r>
            <a:endParaRPr lang="nl-NL" sz="32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endParaRPr lang="nl-NL" u="sng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 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endParaRPr lang="nl-NL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 							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nl-NL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69FE19EB-333F-F301-9098-2F25470D4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2478665"/>
              </p:ext>
            </p:extLst>
          </p:nvPr>
        </p:nvGraphicFramePr>
        <p:xfrm>
          <a:off x="188537" y="1718908"/>
          <a:ext cx="11717519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9768">
                  <a:extLst>
                    <a:ext uri="{9D8B030D-6E8A-4147-A177-3AD203B41FA5}">
                      <a16:colId xmlns:a16="http://schemas.microsoft.com/office/drawing/2014/main" val="3043165632"/>
                    </a:ext>
                  </a:extLst>
                </a:gridCol>
                <a:gridCol w="1159497">
                  <a:extLst>
                    <a:ext uri="{9D8B030D-6E8A-4147-A177-3AD203B41FA5}">
                      <a16:colId xmlns:a16="http://schemas.microsoft.com/office/drawing/2014/main" val="3573137089"/>
                    </a:ext>
                  </a:extLst>
                </a:gridCol>
                <a:gridCol w="1112363">
                  <a:extLst>
                    <a:ext uri="{9D8B030D-6E8A-4147-A177-3AD203B41FA5}">
                      <a16:colId xmlns:a16="http://schemas.microsoft.com/office/drawing/2014/main" val="2605250095"/>
                    </a:ext>
                  </a:extLst>
                </a:gridCol>
                <a:gridCol w="2366128">
                  <a:extLst>
                    <a:ext uri="{9D8B030D-6E8A-4147-A177-3AD203B41FA5}">
                      <a16:colId xmlns:a16="http://schemas.microsoft.com/office/drawing/2014/main" val="3222279719"/>
                    </a:ext>
                  </a:extLst>
                </a:gridCol>
                <a:gridCol w="1366886">
                  <a:extLst>
                    <a:ext uri="{9D8B030D-6E8A-4147-A177-3AD203B41FA5}">
                      <a16:colId xmlns:a16="http://schemas.microsoft.com/office/drawing/2014/main" val="690397767"/>
                    </a:ext>
                  </a:extLst>
                </a:gridCol>
                <a:gridCol w="1432877">
                  <a:extLst>
                    <a:ext uri="{9D8B030D-6E8A-4147-A177-3AD203B41FA5}">
                      <a16:colId xmlns:a16="http://schemas.microsoft.com/office/drawing/2014/main" val="6823024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u="sng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nl-NL" sz="24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692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Kosten vereniging KNZV – Limburg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Stimulering kooractiviteiten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070735" algn="r"/>
                          <a:tab pos="4860925" algn="r"/>
                          <a:tab pos="5671185" algn="r"/>
                        </a:tabLst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Kosten bestuur vereniging KNZV-Limburg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		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26.200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3.500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23.321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2.000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3.394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Contributies leden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70735" algn="r"/>
                          <a:tab pos="4860925" algn="r"/>
                          <a:tab pos="5671185" algn="r"/>
                        </a:tabLs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2.145 x </a:t>
                      </a: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€ 13 </a:t>
                      </a: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1.112 x </a:t>
                      </a: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€</a:t>
                      </a: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12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Negatief saldo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27.885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4.815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dirty="0">
                        <a:latin typeface="Aptos" panose="020B0004020202020204" pitchFamily="34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dirty="0">
                        <a:effectLst/>
                        <a:latin typeface="Aptos" panose="020B00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25.344</a:t>
                      </a:r>
                    </a:p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3.371</a:t>
                      </a:r>
                      <a:endParaRPr lang="nl-NL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08714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>
                          <a:latin typeface="Aptos" panose="020B0004020202020204" pitchFamily="34" charset="0"/>
                        </a:rPr>
                        <a:t>32.700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400" b="1" dirty="0">
                          <a:latin typeface="Aptos" panose="020B0004020202020204" pitchFamily="34" charset="0"/>
                        </a:rPr>
                        <a:t>28.715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sz="2400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latin typeface="Aptos" panose="020B0004020202020204" pitchFamily="34" charset="0"/>
                        </a:rPr>
                        <a:t>32.700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b="1" dirty="0">
                          <a:latin typeface="Aptos" panose="020B0004020202020204" pitchFamily="34" charset="0"/>
                        </a:rPr>
                        <a:t>28.715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808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96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hlinkClick r:id="rId2"/>
            <a:extLst>
              <a:ext uri="{FF2B5EF4-FFF2-40B4-BE49-F238E27FC236}">
                <a16:creationId xmlns:a16="http://schemas.microsoft.com/office/drawing/2014/main" id="{C2192B8B-CA12-0229-E975-34B4155B2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85" y="156283"/>
            <a:ext cx="3084653" cy="490831"/>
          </a:xfrm>
          <a:prstGeom prst="rect">
            <a:avLst/>
          </a:prstGeo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E784B3F8-655A-42A0-3985-EFCEFB8B74FC}"/>
              </a:ext>
            </a:extLst>
          </p:cNvPr>
          <p:cNvSpPr txBox="1"/>
          <p:nvPr/>
        </p:nvSpPr>
        <p:spPr>
          <a:xfrm>
            <a:off x="3516198" y="156283"/>
            <a:ext cx="6841502" cy="4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2070735" algn="r"/>
                <a:tab pos="4860925" algn="r"/>
                <a:tab pos="5671185" algn="r"/>
              </a:tabLst>
            </a:pPr>
            <a:r>
              <a:rPr lang="nl-NL" sz="24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Toelichting op de begroting 2024 KNZV-Limburg</a:t>
            </a:r>
            <a:endParaRPr lang="nl-NL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53F1373-4655-C4B7-AC79-3D2AA7EC23E5}"/>
              </a:ext>
            </a:extLst>
          </p:cNvPr>
          <p:cNvSpPr txBox="1"/>
          <p:nvPr/>
        </p:nvSpPr>
        <p:spPr>
          <a:xfrm>
            <a:off x="604887" y="989820"/>
            <a:ext cx="10982226" cy="56171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tabLst>
                <a:tab pos="2070735" algn="r"/>
                <a:tab pos="4860925" algn="r"/>
                <a:tab pos="5671185" algn="r"/>
              </a:tabLst>
            </a:pP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Kosten vereniging KNZV-Limburg</a:t>
            </a:r>
          </a:p>
          <a:p>
            <a:pPr>
              <a:lnSpc>
                <a:spcPts val="1400"/>
              </a:lnSpc>
              <a:tabLst>
                <a:tab pos="2070735" algn="r"/>
                <a:tab pos="4860925" algn="r"/>
                <a:tab pos="5671185" algn="r"/>
              </a:tabLst>
            </a:pP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207073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Lidmaatschap KNZV-Limburg 2.145 x </a:t>
            </a: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€ 10.=	21.450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2070735" algn="r"/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Vergaderkosten (ALV)	3.000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Speldjes, oorkondes jubilarissen	500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Kosten Webmaster	700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Overige kosten	500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6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______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  <a:tabLst>
                <a:tab pos="5671185" algn="r"/>
              </a:tabLst>
            </a:pPr>
            <a:r>
              <a:rPr lang="nl-NL" dirty="0"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nl-NL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26.200</a:t>
            </a:r>
            <a:endParaRPr lang="nl-NL" sz="18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                       =======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671185" algn="r"/>
              </a:tabLst>
            </a:pP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Stimuleringsregeling kooractiviteiten</a:t>
            </a:r>
            <a:endParaRPr lang="nl-NL" sz="20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Nieuw beleid	2.000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Inzet muziekambassadeurs	1.000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______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nl-NL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3.000</a:t>
            </a:r>
            <a:endParaRPr lang="nl-NL" sz="18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=======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tabLst>
                <a:tab pos="5671185" algn="r"/>
              </a:tabLst>
            </a:pPr>
            <a:r>
              <a:rPr lang="nl-NL" sz="2000" b="1" u="sng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Kosten bestuur vereniging KNZV-Limburg</a:t>
            </a:r>
            <a:endParaRPr lang="nl-NL" sz="20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Communicatie	800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Reiskosten	2.200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Overige	500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0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______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nl-NL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3.500</a:t>
            </a:r>
            <a:endParaRPr lang="nl-NL" sz="1800" b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tabLst>
                <a:tab pos="5671185" algn="r"/>
              </a:tabLst>
            </a:pPr>
            <a:r>
              <a:rPr lang="nl-NL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=======</a:t>
            </a:r>
            <a:endParaRPr lang="nl-NL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541650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345</Words>
  <Application>Microsoft Office PowerPoint</Application>
  <PresentationFormat>Breedbeeld</PresentationFormat>
  <Paragraphs>134</Paragraphs>
  <Slides>5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Piet Besselink</dc:creator>
  <cp:lastModifiedBy>Piet Besselink</cp:lastModifiedBy>
  <cp:revision>16</cp:revision>
  <dcterms:created xsi:type="dcterms:W3CDTF">2023-04-02T15:47:06Z</dcterms:created>
  <dcterms:modified xsi:type="dcterms:W3CDTF">2023-10-28T13:36:29Z</dcterms:modified>
</cp:coreProperties>
</file>